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5" r:id="rId3"/>
    <p:sldId id="266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1854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71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9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61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16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57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7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72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97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97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99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CFC494E-0F50-42FD-A565-3D0889F6C4F7}" type="datetimeFigureOut">
              <a:rPr lang="cs-CZ" smtClean="0"/>
              <a:t>25.06.2020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AB11FB7-218B-446A-9733-A9654E18B91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51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9500616" cy="1463040"/>
          </a:xfrm>
        </p:spPr>
        <p:txBody>
          <a:bodyPr>
            <a:normAutofit/>
          </a:bodyPr>
          <a:lstStyle/>
          <a:p>
            <a:pPr algn="l"/>
            <a:r>
              <a:rPr lang="cs-CZ" sz="4400" dirty="0"/>
              <a:t>STÁTNÍ ZKOUŠKA – BAKALÁŘSKÝ STUPEŇ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323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TYPOLOGIE OTÁZEK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ABCD – výběr jedné správné odpovědi</a:t>
            </a:r>
          </a:p>
          <a:p>
            <a:r>
              <a:rPr lang="cs-CZ" sz="2800" dirty="0"/>
              <a:t>Doplň jeden pojem/jméno/název</a:t>
            </a:r>
          </a:p>
          <a:p>
            <a:r>
              <a:rPr lang="cs-CZ" sz="2800" dirty="0"/>
              <a:t>Doplň dva pojmy/dvě jména/dva názvy</a:t>
            </a:r>
          </a:p>
          <a:p>
            <a:r>
              <a:rPr lang="cs-CZ" sz="2800" dirty="0" err="1"/>
              <a:t>Spojovačka</a:t>
            </a:r>
            <a:r>
              <a:rPr lang="cs-CZ" sz="2800" dirty="0"/>
              <a:t> – přiřazení pojmů</a:t>
            </a:r>
          </a:p>
          <a:p>
            <a:r>
              <a:rPr lang="cs-CZ" sz="2800" dirty="0"/>
              <a:t>Otevřené otázky</a:t>
            </a:r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Počty?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93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JEDNOTLIVÝCH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28800"/>
            <a:ext cx="10442448" cy="4654296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ABCD</a:t>
            </a:r>
            <a:endParaRPr lang="cs-CZ" sz="7200" dirty="0"/>
          </a:p>
          <a:p>
            <a:endParaRPr lang="cs-CZ" sz="7200" dirty="0"/>
          </a:p>
          <a:p>
            <a:r>
              <a:rPr lang="cs-CZ" sz="7200" dirty="0"/>
              <a:t>Které tvrzení o Davidu </a:t>
            </a:r>
            <a:r>
              <a:rPr lang="cs-CZ" sz="7200" dirty="0" err="1"/>
              <a:t>Garrickovi</a:t>
            </a:r>
            <a:r>
              <a:rPr lang="cs-CZ" sz="7200" dirty="0"/>
              <a:t> </a:t>
            </a:r>
            <a:r>
              <a:rPr lang="cs-CZ" sz="7200" dirty="0" err="1"/>
              <a:t>NEní</a:t>
            </a:r>
            <a:r>
              <a:rPr lang="cs-CZ" sz="7200" dirty="0"/>
              <a:t> pravdivé? </a:t>
            </a:r>
          </a:p>
          <a:p>
            <a:r>
              <a:rPr lang="cs-CZ" sz="7200" dirty="0"/>
              <a:t>Často vystupoval v titulních rolích her W. Shakespeara.</a:t>
            </a:r>
          </a:p>
          <a:p>
            <a:r>
              <a:rPr lang="cs-CZ" sz="7200" dirty="0"/>
              <a:t>* Během své kariéry se věnoval jen herectví.</a:t>
            </a:r>
          </a:p>
          <a:p>
            <a:r>
              <a:rPr lang="cs-CZ" sz="7200" dirty="0"/>
              <a:t>V herectví využíval expresivity, přirozených pohybů a proměn výrazu tváře.</a:t>
            </a:r>
          </a:p>
          <a:p>
            <a:r>
              <a:rPr lang="cs-CZ" sz="7200" dirty="0"/>
              <a:t>Podílel se na modernizaci divadelního kostýmu, osvětlení atd.</a:t>
            </a:r>
          </a:p>
          <a:p>
            <a:r>
              <a:rPr lang="cs-CZ" sz="7200" dirty="0"/>
              <a:t> </a:t>
            </a:r>
          </a:p>
          <a:p>
            <a:r>
              <a:rPr lang="cs-CZ" sz="7200" dirty="0"/>
              <a:t>Které z těchto dramat můžeme označit jako expresionistické (expresionistickou grotesku)?</a:t>
            </a:r>
          </a:p>
          <a:p>
            <a:r>
              <a:rPr lang="cs-CZ" sz="7200" dirty="0"/>
              <a:t>Plačící satyr</a:t>
            </a:r>
          </a:p>
          <a:p>
            <a:r>
              <a:rPr lang="cs-CZ" sz="7200" dirty="0"/>
              <a:t>* Krkavci</a:t>
            </a:r>
          </a:p>
          <a:p>
            <a:r>
              <a:rPr lang="cs-CZ" sz="7200" dirty="0"/>
              <a:t>Velbloud uchem jehly</a:t>
            </a:r>
          </a:p>
          <a:p>
            <a:r>
              <a:rPr lang="cs-CZ" sz="7200" dirty="0"/>
              <a:t>Maryša</a:t>
            </a:r>
          </a:p>
          <a:p>
            <a:r>
              <a:rPr lang="cs-CZ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6076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28800"/>
            <a:ext cx="10652760" cy="474573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3600" b="1" dirty="0"/>
              <a:t>Doplň jeden</a:t>
            </a:r>
            <a:endParaRPr lang="cs-CZ" sz="3600" dirty="0"/>
          </a:p>
          <a:p>
            <a:r>
              <a:rPr lang="cs-CZ" sz="3600" dirty="0"/>
              <a:t> </a:t>
            </a:r>
          </a:p>
          <a:p>
            <a:r>
              <a:rPr lang="cs-CZ" sz="3600" dirty="0"/>
              <a:t>Jaroslav Kvapil nejčastěji spolupracoval se scénografem (Josef </a:t>
            </a:r>
            <a:r>
              <a:rPr lang="cs-CZ" sz="3600" dirty="0" err="1"/>
              <a:t>Wenig</a:t>
            </a:r>
            <a:r>
              <a:rPr lang="cs-CZ" sz="3600" dirty="0"/>
              <a:t>/ </a:t>
            </a:r>
            <a:r>
              <a:rPr lang="cs-CZ" sz="3600" dirty="0" err="1"/>
              <a:t>Wenig</a:t>
            </a:r>
            <a:r>
              <a:rPr lang="cs-CZ" sz="3600" dirty="0"/>
              <a:t>/ Josefem </a:t>
            </a:r>
            <a:r>
              <a:rPr lang="cs-CZ" sz="3600" dirty="0" err="1"/>
              <a:t>Wenigem</a:t>
            </a:r>
            <a:r>
              <a:rPr lang="cs-CZ" sz="3600" dirty="0"/>
              <a:t>).</a:t>
            </a:r>
          </a:p>
          <a:p>
            <a:r>
              <a:rPr lang="cs-CZ" sz="3600" dirty="0"/>
              <a:t> </a:t>
            </a:r>
          </a:p>
          <a:p>
            <a:r>
              <a:rPr lang="cs-CZ" sz="3600" b="1" dirty="0"/>
              <a:t>Doplň dva</a:t>
            </a:r>
            <a:endParaRPr lang="cs-CZ" sz="3600" dirty="0"/>
          </a:p>
          <a:p>
            <a:r>
              <a:rPr lang="cs-CZ" sz="3600" dirty="0"/>
              <a:t> </a:t>
            </a:r>
          </a:p>
          <a:p>
            <a:r>
              <a:rPr lang="cs-CZ" sz="3600" dirty="0"/>
              <a:t>Liturgické drama je v českých zemích dochováno především v klášteře (sv. Jiří na Pražském hradě/ svatého Jiří na Pražském hradě/ sv. Jiří/ svatého Jiří) a v chrámu (sv. Víta/ svatého Víta).</a:t>
            </a:r>
          </a:p>
          <a:p>
            <a:r>
              <a:rPr lang="cs-CZ" sz="3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0669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SPOJOVAČKA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828800"/>
            <a:ext cx="10652760" cy="4745736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 </a:t>
            </a:r>
          </a:p>
          <a:p>
            <a:r>
              <a:rPr lang="cs-CZ" sz="3200" dirty="0"/>
              <a:t> </a:t>
            </a:r>
            <a:endParaRPr lang="cs-CZ" sz="3900" dirty="0"/>
          </a:p>
          <a:p>
            <a:r>
              <a:rPr lang="cs-CZ" sz="3900" dirty="0"/>
              <a:t>Přiřaďte postavy k hrám Williama Shakespeara:</a:t>
            </a:r>
          </a:p>
          <a:p>
            <a:r>
              <a:rPr lang="cs-CZ" sz="3900" dirty="0"/>
              <a:t>Romeo a Julie                 	</a:t>
            </a:r>
            <a:r>
              <a:rPr lang="cs-CZ" sz="3900" dirty="0" err="1"/>
              <a:t>Tybalt</a:t>
            </a:r>
            <a:endParaRPr lang="cs-CZ" sz="3900" dirty="0"/>
          </a:p>
          <a:p>
            <a:r>
              <a:rPr lang="cs-CZ" sz="3900" dirty="0"/>
              <a:t>Bouře                            	</a:t>
            </a:r>
            <a:r>
              <a:rPr lang="cs-CZ" sz="3900" dirty="0" err="1"/>
              <a:t>Prospero</a:t>
            </a:r>
            <a:endParaRPr lang="cs-CZ" sz="3900" dirty="0"/>
          </a:p>
          <a:p>
            <a:r>
              <a:rPr lang="cs-CZ" sz="3900" dirty="0"/>
              <a:t>Sen noci svatojánské      	</a:t>
            </a:r>
            <a:r>
              <a:rPr lang="cs-CZ" sz="3900" dirty="0" err="1"/>
              <a:t>Titanie</a:t>
            </a:r>
            <a:endParaRPr lang="cs-CZ" sz="3900" dirty="0"/>
          </a:p>
          <a:p>
            <a:r>
              <a:rPr lang="cs-CZ" sz="3900" dirty="0"/>
              <a:t>Hamlet                            	Klaudius</a:t>
            </a:r>
          </a:p>
          <a:p>
            <a:r>
              <a:rPr lang="cs-CZ" sz="39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7221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664208"/>
            <a:ext cx="11301984" cy="5102352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sz="10000" b="1" dirty="0"/>
              <a:t>Historická:</a:t>
            </a:r>
          </a:p>
          <a:p>
            <a:r>
              <a:rPr lang="cs-CZ" sz="10000" dirty="0"/>
              <a:t>Charakterizujte a stručně popište tvůrčí období Karla Hugo Hilara v Národním divadle</a:t>
            </a:r>
          </a:p>
          <a:p>
            <a:r>
              <a:rPr lang="cs-CZ" sz="10000" dirty="0"/>
              <a:t>v Praze. Uveďte klíčové spolupracovníky, inscenace, herce. (cca 150 slov/ max. 1000 znaků)</a:t>
            </a:r>
          </a:p>
          <a:p>
            <a:r>
              <a:rPr lang="cs-CZ" sz="10000" dirty="0"/>
              <a:t> </a:t>
            </a:r>
          </a:p>
          <a:p>
            <a:r>
              <a:rPr lang="cs-CZ" sz="10000" dirty="0"/>
              <a:t>1. expresionismus a civilismus (1b)</a:t>
            </a:r>
          </a:p>
          <a:p>
            <a:r>
              <a:rPr lang="cs-CZ" sz="10000" dirty="0"/>
              <a:t>2. inscenace Hamlet, Oidipus, Ze života hmyzu (1b)</a:t>
            </a:r>
          </a:p>
          <a:p>
            <a:r>
              <a:rPr lang="cs-CZ" sz="10000" dirty="0"/>
              <a:t>3. spolupracovníci: František Götz, Bedřich </a:t>
            </a:r>
            <a:r>
              <a:rPr lang="cs-CZ" sz="10000" dirty="0" err="1"/>
              <a:t>Feuerstein</a:t>
            </a:r>
            <a:r>
              <a:rPr lang="cs-CZ" sz="10000" dirty="0"/>
              <a:t> a Vlastimil Hofman, herci:</a:t>
            </a:r>
          </a:p>
          <a:p>
            <a:r>
              <a:rPr lang="cs-CZ" sz="10000" dirty="0"/>
              <a:t>Eduard Kohout, Václav Vydra, Olga Scheinpflugová, Leopolda Dostalová (1b)</a:t>
            </a:r>
          </a:p>
          <a:p>
            <a:r>
              <a:rPr lang="cs-CZ" sz="10000" dirty="0"/>
              <a:t>4. autoři Eugene </a:t>
            </a:r>
            <a:r>
              <a:rPr lang="cs-CZ" sz="10000" dirty="0" err="1"/>
              <a:t>O´Neill</a:t>
            </a:r>
            <a:r>
              <a:rPr lang="cs-CZ" sz="10000" dirty="0"/>
              <a:t>, William Shakespeare, bří Čapkové (1b)</a:t>
            </a:r>
          </a:p>
          <a:p>
            <a:r>
              <a:rPr lang="cs-CZ" sz="10000" dirty="0"/>
              <a:t> </a:t>
            </a:r>
          </a:p>
          <a:p>
            <a:endParaRPr lang="cs-CZ" dirty="0"/>
          </a:p>
          <a:p>
            <a:r>
              <a:rPr lang="cs-CZ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1053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664208"/>
            <a:ext cx="11301984" cy="5102352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sz="10000" b="1" dirty="0"/>
              <a:t>Teoretická:</a:t>
            </a:r>
          </a:p>
          <a:p>
            <a:r>
              <a:rPr lang="cs-CZ" sz="10000" dirty="0"/>
              <a:t>Definujte pojmy fabule a syžet (a jejich vzájemný vztah). (cca 150 slov/ max. 1000 znaků)</a:t>
            </a:r>
          </a:p>
          <a:p>
            <a:r>
              <a:rPr lang="cs-CZ" sz="10000" dirty="0"/>
              <a:t> </a:t>
            </a:r>
          </a:p>
          <a:p>
            <a:r>
              <a:rPr lang="cs-CZ" sz="10000" dirty="0"/>
              <a:t>Fabule -  Vyprávěný příběh, může obsahovat jednu nebo řadu vzájemně souvisejících událostí - události seřazené kauzálně nebo alespoň chronologicky za sebou</a:t>
            </a:r>
          </a:p>
          <a:p>
            <a:r>
              <a:rPr lang="cs-CZ" sz="10000" dirty="0"/>
              <a:t>Syžet  - Způsob uspořádání fabule, její konkrétní rozvržení v textu. Např. volba vypravěče, chronologické nebo jiné uspořádání děje, rozvržení motivů a jejich důležitost apod. </a:t>
            </a:r>
          </a:p>
          <a:p>
            <a:r>
              <a:rPr lang="cs-CZ" sz="10000" dirty="0"/>
              <a:t>Syžet je interpretace fabule, syžet je prostor operací nad fabulí, fabule zajišťuje koherenci syžetu</a:t>
            </a:r>
          </a:p>
          <a:p>
            <a:r>
              <a:rPr lang="cs-CZ" sz="12000" dirty="0"/>
              <a:t> </a:t>
            </a:r>
          </a:p>
          <a:p>
            <a:endParaRPr lang="cs-CZ" sz="5300" dirty="0"/>
          </a:p>
          <a:p>
            <a:r>
              <a:rPr lang="cs-CZ" sz="53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954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ARTEFAKTY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8368" y="1664208"/>
            <a:ext cx="11301984" cy="5102352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/>
              <a:t> </a:t>
            </a:r>
          </a:p>
          <a:p>
            <a:r>
              <a:rPr lang="cs-CZ" sz="3200" dirty="0"/>
              <a:t> </a:t>
            </a:r>
          </a:p>
          <a:p>
            <a:r>
              <a:rPr lang="cs-CZ" sz="3200" b="1" dirty="0"/>
              <a:t>Typy artefaktů:</a:t>
            </a:r>
          </a:p>
          <a:p>
            <a:endParaRPr 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3D model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textová ukázka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fotografie/obrázek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/>
              <a:t> video</a:t>
            </a:r>
          </a:p>
          <a:p>
            <a:endParaRPr lang="cs-CZ" dirty="0"/>
          </a:p>
          <a:p>
            <a:r>
              <a:rPr lang="cs-CZ" sz="7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9662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511</Words>
  <Application>Microsoft Office PowerPoint</Application>
  <PresentationFormat>Širokoúhlá obrazovka</PresentationFormat>
  <Paragraphs>81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Tw Cen MT</vt:lpstr>
      <vt:lpstr>Tw Cen MT Condensed</vt:lpstr>
      <vt:lpstr>Wingdings</vt:lpstr>
      <vt:lpstr>Wingdings 3</vt:lpstr>
      <vt:lpstr>Integrál</vt:lpstr>
      <vt:lpstr>STÁTNÍ ZKOUŠKA – BAKALÁŘSKÝ STUPEŇ</vt:lpstr>
      <vt:lpstr>TYPOLOGIE OTÁZEK</vt:lpstr>
      <vt:lpstr>PŘÍKLADY JEDNOTLIVÝCH OTÁZEK</vt:lpstr>
      <vt:lpstr>DOPLŇ</vt:lpstr>
      <vt:lpstr>SPOJOVAČKA</vt:lpstr>
      <vt:lpstr>OTEVŘENÉ OTÁZKY</vt:lpstr>
      <vt:lpstr>OTEVŘENÉ OTÁZKY</vt:lpstr>
      <vt:lpstr>ARTEFAKTY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Karolína Stehlíková</dc:creator>
  <cp:lastModifiedBy>Eliška Poláčková</cp:lastModifiedBy>
  <cp:revision>13</cp:revision>
  <dcterms:created xsi:type="dcterms:W3CDTF">2019-06-07T05:54:23Z</dcterms:created>
  <dcterms:modified xsi:type="dcterms:W3CDTF">2020-06-25T11:54:09Z</dcterms:modified>
</cp:coreProperties>
</file>